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5"/>
  </p:notesMasterIdLst>
  <p:sldIdLst>
    <p:sldId id="776" r:id="rId2"/>
    <p:sldId id="847" r:id="rId3"/>
    <p:sldId id="848" r:id="rId4"/>
    <p:sldId id="828" r:id="rId5"/>
    <p:sldId id="829" r:id="rId6"/>
    <p:sldId id="830" r:id="rId7"/>
    <p:sldId id="831" r:id="rId8"/>
    <p:sldId id="832" r:id="rId9"/>
    <p:sldId id="865" r:id="rId10"/>
    <p:sldId id="833" r:id="rId11"/>
    <p:sldId id="834" r:id="rId12"/>
    <p:sldId id="835" r:id="rId13"/>
    <p:sldId id="836" r:id="rId14"/>
    <p:sldId id="866" r:id="rId15"/>
    <p:sldId id="837" r:id="rId16"/>
    <p:sldId id="852" r:id="rId17"/>
    <p:sldId id="851" r:id="rId18"/>
    <p:sldId id="854" r:id="rId19"/>
    <p:sldId id="849" r:id="rId20"/>
    <p:sldId id="838" r:id="rId21"/>
    <p:sldId id="839" r:id="rId22"/>
    <p:sldId id="871" r:id="rId23"/>
    <p:sldId id="896" r:id="rId24"/>
    <p:sldId id="840" r:id="rId25"/>
    <p:sldId id="861" r:id="rId26"/>
    <p:sldId id="867" r:id="rId27"/>
    <p:sldId id="841" r:id="rId28"/>
    <p:sldId id="850" r:id="rId29"/>
    <p:sldId id="782" r:id="rId30"/>
    <p:sldId id="780" r:id="rId31"/>
    <p:sldId id="781" r:id="rId32"/>
    <p:sldId id="783" r:id="rId33"/>
    <p:sldId id="801" r:id="rId34"/>
    <p:sldId id="802" r:id="rId35"/>
    <p:sldId id="868" r:id="rId36"/>
    <p:sldId id="803" r:id="rId37"/>
    <p:sldId id="804" r:id="rId38"/>
    <p:sldId id="805" r:id="rId39"/>
    <p:sldId id="862" r:id="rId40"/>
    <p:sldId id="863" r:id="rId41"/>
    <p:sldId id="864" r:id="rId42"/>
    <p:sldId id="806" r:id="rId43"/>
    <p:sldId id="807" r:id="rId44"/>
    <p:sldId id="808" r:id="rId45"/>
    <p:sldId id="809" r:id="rId46"/>
    <p:sldId id="810" r:id="rId47"/>
    <p:sldId id="869" r:id="rId48"/>
    <p:sldId id="811" r:id="rId49"/>
    <p:sldId id="814" r:id="rId50"/>
    <p:sldId id="857" r:id="rId51"/>
    <p:sldId id="842" r:id="rId52"/>
    <p:sldId id="858" r:id="rId53"/>
    <p:sldId id="870" r:id="rId54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7" autoAdjust="0"/>
    <p:restoredTop sz="70571" autoAdjust="0"/>
  </p:normalViewPr>
  <p:slideViewPr>
    <p:cSldViewPr snapToGrid="0">
      <p:cViewPr varScale="1">
        <p:scale>
          <a:sx n="31" d="100"/>
          <a:sy n="31" d="100"/>
        </p:scale>
        <p:origin x="240" y="608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10/2/21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04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79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8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1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23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65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9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34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9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5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08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Build the code for the class in the </a:t>
            </a:r>
            <a:r>
              <a:rPr lang="en-US" sz="2400" b="0" i="0" kern="1200" dirty="0" err="1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MakeCode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 UI, so they can see how to use the if-then-else blocks. </a:t>
            </a: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Make sure students try the simulator to test the range of the light sensor. </a:t>
            </a:r>
          </a:p>
          <a:p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07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1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40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42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39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0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4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7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71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Introduce the math menu.</a:t>
            </a:r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52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On a board, if available, make a blank bar chart, with each student’s name across the bottom. Scale is 0-15.</a:t>
            </a: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Students take turn generating their random #s. First to reach 15 wins.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53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40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80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29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Computer programs process information. Some of the information that is input, stored, and used in a computer program has a value that is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constant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, meaning it does not change throughout the course of the program. An example of a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constant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is your name, because it doesn’t change. Other pieces of information have values that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vary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or change during the running of a program. Programmers create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variables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to hold the value of information that may change. In a game program, a variable may be created to hold the player’s current score, since that value would change (hopefully!) during the course of the game.</a:t>
            </a:r>
          </a:p>
          <a:p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Ask the students to think of some pieces of information in their daily life that are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constants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 and others that are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variables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.</a:t>
            </a: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What pieces of information have values that don’t change during the course of a single day (constants)?</a:t>
            </a: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What pieces of information have values that do change during the course of a single day (variables) Constants and variables can be numbers and/or text.</a:t>
            </a:r>
          </a:p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60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Ask the students what parts of the score sheet represent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constants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, values that do not change through the course of a gaming session.</a:t>
            </a:r>
          </a:p>
          <a:p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Example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: The players’ names are constants.</a:t>
            </a:r>
          </a:p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Ask the students what parts of the score sheet represent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variables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, values that do change through the course of a gaming session.</a:t>
            </a:r>
          </a:p>
          <a:p>
            <a:r>
              <a:rPr lang="en-US" sz="2400" b="1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Example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: The players’ number of wins are variables.</a:t>
            </a:r>
          </a:p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55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1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903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Note that we are using the If-Else from the Logic Menu, rather than just If. Demonstrate live using </a:t>
            </a:r>
            <a:r>
              <a:rPr lang="en-US" sz="2400" b="0" i="0" kern="1200" dirty="0" err="1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MakeCode</a:t>
            </a:r>
            <a:r>
              <a:rPr lang="en-US" sz="2400" b="0" i="0" kern="120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  <a:t>. </a:t>
            </a:r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76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79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656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575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6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319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763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28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77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734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90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9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32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October 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here-comes-the-su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led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icrobit.org/projects/make-it-code-it/here-comes-the-su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python/#imag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ii0U_FMr-Z4?feature=oembed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light-senso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UT35ODxvmS0?feature=oembed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https://www.youtube.com/embed/FzfHJH903nU?feature=oembed" TargetMode="External"/><Relationship Id="rId1" Type="http://schemas.openxmlformats.org/officeDocument/2006/relationships/video" Target="https://www.youtube.com/embed/D2VKfi2rvPU?feature=oembed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get-silly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microbit.org/get-started/user-guide/features-in-depth/#leds" TargetMode="External"/><Relationship Id="rId4" Type="http://schemas.openxmlformats.org/officeDocument/2006/relationships/hyperlink" Target="https://microbit.org/get-started/user-guide/features-in-depth/#acceleromete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dic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microbit.org/get-started/user-guide/features-in-depth/#leds" TargetMode="External"/><Relationship Id="rId4" Type="http://schemas.openxmlformats.org/officeDocument/2006/relationships/hyperlink" Target="https://microbit.org/get-started/user-guide/features-in-depth/#accelerometer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accelerometer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icrobit.org/get-started/user-guide/features-in-depth/#led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-micropython.readthedocs.io/en/latest/tutorials/gestures.html#magic-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get-started/user-guide/features-in-depth/#le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501815" y="8044743"/>
            <a:ext cx="6567624" cy="88545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Draw your own version of the sun, or a star or moon.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Make a sun appear if you press button A, a moon if you press button B.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Use a loop to make the sun blink or rise.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i="1" dirty="0"/>
              <a:t>In Python, use a range of numbers (not just 9) to show the sun’s rays getting dimmer as they get further from the center.</a:t>
            </a:r>
          </a:p>
        </p:txBody>
      </p:sp>
    </p:spTree>
    <p:extLst>
      <p:ext uri="{BB962C8B-B14F-4D97-AF65-F5344CB8AC3E}">
        <p14:creationId xmlns:p14="http://schemas.microsoft.com/office/powerpoint/2010/main" val="37660467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41241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964516"/>
            <a:ext cx="9458885" cy="18274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3900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Use the sun icon from the </a:t>
            </a:r>
            <a:r>
              <a:rPr lang="en-US" b="0" dirty="0">
                <a:hlinkClick r:id="rId3"/>
              </a:rPr>
              <a:t>Here comes the sun</a:t>
            </a:r>
            <a:r>
              <a:rPr lang="en-US" b="0" dirty="0"/>
              <a:t> to make a sunbeam animation.</a:t>
            </a:r>
            <a:endParaRPr sz="35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6307223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Graph paper for making your own designs (optional)</a:t>
            </a:r>
          </a:p>
        </p:txBody>
      </p:sp>
      <p:pic>
        <p:nvPicPr>
          <p:cNvPr id="8194" name="Picture 2" descr="sun animation on micro:bit display">
            <a:extLst>
              <a:ext uri="{FF2B5EF4-FFF2-40B4-BE49-F238E27FC236}">
                <a16:creationId xmlns:a16="http://schemas.microsoft.com/office/drawing/2014/main" id="{AFA7F536-8D33-FC4F-9C5A-4BFE133A8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602" y="2361858"/>
            <a:ext cx="10563579" cy="86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74A7DCF-B9D5-4D41-97C4-925FFB95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Sunbeam Animation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636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681605" y="11419714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5044768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6616812" cy="9832460"/>
          </a:xfrm>
        </p:spPr>
        <p:txBody>
          <a:bodyPr>
            <a:normAutofit fontScale="92500" lnSpcReduction="10000"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The program shows a sequence of sun pictures on the </a:t>
            </a:r>
            <a:r>
              <a:rPr lang="en-US" sz="3600" dirty="0">
                <a:latin typeface="Open Sans" panose="020B0606030504020204" pitchFamily="34" charset="0"/>
                <a:hlinkClick r:id="rId3"/>
              </a:rPr>
              <a:t>LED display</a:t>
            </a:r>
            <a:r>
              <a:rPr lang="en-US" sz="3600" dirty="0">
                <a:latin typeface="Open Sans" panose="020B0606030504020204" pitchFamily="34" charset="0"/>
              </a:rPr>
              <a:t> based on the one we made in the </a:t>
            </a:r>
            <a:r>
              <a:rPr lang="en-US" sz="3600" dirty="0">
                <a:latin typeface="Open Sans" panose="020B0606030504020204" pitchFamily="34" charset="0"/>
                <a:hlinkClick r:id="rId4"/>
              </a:rPr>
              <a:t>Here comes the sun</a:t>
            </a:r>
            <a:r>
              <a:rPr lang="en-US" sz="3600" dirty="0">
                <a:latin typeface="Open Sans" panose="020B0606030504020204" pitchFamily="34" charset="0"/>
              </a:rPr>
              <a:t> 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It waits 500 milliseconds (half a second) between showing each image to allow you to see it before displaying the next.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The sequence makes an animation of sunbeams coming from the centre of the sun.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The sequence repeats for as long as your micro:bit has power because the instructions are inside a forever, or infinite, </a:t>
            </a:r>
            <a:r>
              <a:rPr lang="en-US" sz="3600" b="1" dirty="0">
                <a:latin typeface="Open Sans" panose="020B0606030504020204" pitchFamily="34" charset="0"/>
              </a:rPr>
              <a:t>loop</a:t>
            </a:r>
            <a:r>
              <a:rPr lang="en-US" sz="3600" dirty="0">
                <a:latin typeface="Open Sans" panose="020B060603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Computers are often used to help animators make cartoons and films, creating an illusion of movement by showing a sequence of slightly different images one after another.</a:t>
            </a:r>
          </a:p>
        </p:txBody>
      </p:sp>
    </p:spTree>
    <p:extLst>
      <p:ext uri="{BB962C8B-B14F-4D97-AF65-F5344CB8AC3E}">
        <p14:creationId xmlns:p14="http://schemas.microsoft.com/office/powerpoint/2010/main" val="2715503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73D6C-3067-F946-ACB4-EB459630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141" y="580580"/>
            <a:ext cx="11243709" cy="1288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9424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790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9022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Speed up or slow down the animation by changing the delay of 500 milliseconds.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Use your own design for the sun and its rays.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i="1" dirty="0"/>
              <a:t>In </a:t>
            </a:r>
            <a:r>
              <a:rPr lang="en-US" b="0" i="1" dirty="0">
                <a:hlinkClick r:id="rId3"/>
              </a:rPr>
              <a:t>Python</a:t>
            </a:r>
            <a:r>
              <a:rPr lang="en-US" b="0" i="1" dirty="0"/>
              <a:t>, use a range of numbers from 1 to 9 to show the sun’s rays getting dimmer as they get further from the center.</a:t>
            </a:r>
          </a:p>
        </p:txBody>
      </p:sp>
    </p:spTree>
    <p:extLst>
      <p:ext uri="{BB962C8B-B14F-4D97-AF65-F5344CB8AC3E}">
        <p14:creationId xmlns:p14="http://schemas.microsoft.com/office/powerpoint/2010/main" val="41465423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BREAK!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148660"/>
            <a:ext cx="9182731" cy="21227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 hops on one foot, please!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03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PART II: Our First Sensors!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Coolest Inputs Ever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0859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59BED0-A313-544A-807E-3CB7AC93B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704330"/>
            <a:ext cx="20739206" cy="837519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600" dirty="0"/>
              <a:t>What are human’s five senses?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600" dirty="0"/>
              <a:t>Are there senses other animals have that we don’t?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600" dirty="0"/>
              <a:t>After we sense something, a nerve signal is sent to…where? And then what happens?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6600" dirty="0"/>
              <a:t>If a kid were a computer, what would be their inputs, their processor, and their outputs?</a:t>
            </a:r>
            <a:endParaRPr sz="6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A6554-DA6B-C34D-B052-58061C9F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SENSORS!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BB8C0-F7D9-9F43-A624-9FAA99729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Humans made computers that work like…humans!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263932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CB0BBE-9E1B-EE40-86E1-37755A56300C}"/>
              </a:ext>
            </a:extLst>
          </p:cNvPr>
          <p:cNvSpPr/>
          <p:nvPr/>
        </p:nvSpPr>
        <p:spPr>
          <a:xfrm>
            <a:off x="11766666" y="11291551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nline Media 4" descr="micro:bit light sensing">
            <a:hlinkClick r:id="" action="ppaction://media"/>
            <a:extLst>
              <a:ext uri="{FF2B5EF4-FFF2-40B4-BE49-F238E27FC236}">
                <a16:creationId xmlns:a16="http://schemas.microsoft.com/office/drawing/2014/main" id="{76920DEC-F494-454B-A64E-BFA5A1BC23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85210" y="1061474"/>
            <a:ext cx="19869298" cy="112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57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39A90F0-EE40-0248-838A-5BEADF6586F5}"/>
              </a:ext>
            </a:extLst>
          </p:cNvPr>
          <p:cNvSpPr txBox="1">
            <a:spLocks/>
          </p:cNvSpPr>
          <p:nvPr/>
        </p:nvSpPr>
        <p:spPr>
          <a:xfrm>
            <a:off x="6302770" y="10432071"/>
            <a:ext cx="14075287" cy="1872259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i="0" kern="1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Inputs, Outputs, Processors, Programs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Project Steps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Animation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2415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45401" y="11379591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964517"/>
            <a:ext cx="9458885" cy="18274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3900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Turn the LED display into a sensor to make your </a:t>
            </a:r>
            <a:r>
              <a:rPr lang="en-US" b="0" dirty="0" err="1"/>
              <a:t>micro:bit</a:t>
            </a:r>
            <a:r>
              <a:rPr lang="en-US" b="0" dirty="0"/>
              <a:t> react to light</a:t>
            </a:r>
            <a:endParaRPr sz="35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6307224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A light source and something to cover the </a:t>
            </a:r>
            <a:r>
              <a:rPr lang="en-US" sz="3200" b="0" dirty="0" err="1"/>
              <a:t>micro:bit</a:t>
            </a:r>
            <a:r>
              <a:rPr lang="en-US" sz="3200" b="0" dirty="0"/>
              <a:t> with – your hand will do!</a:t>
            </a:r>
          </a:p>
        </p:txBody>
      </p:sp>
      <p:pic>
        <p:nvPicPr>
          <p:cNvPr id="9218" name="Picture 2" descr="micro:bit reacting to sunlight falling on it by showing a sun icon on its LED display">
            <a:extLst>
              <a:ext uri="{FF2B5EF4-FFF2-40B4-BE49-F238E27FC236}">
                <a16:creationId xmlns:a16="http://schemas.microsoft.com/office/drawing/2014/main" id="{9A04B135-42C1-9945-A791-C54F86AE3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153" y="591140"/>
            <a:ext cx="11889680" cy="1046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B847CA9-9D35-6541-8484-6BF87B70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Light Detector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29650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681605" y="11419714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5959168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6616812" cy="9832460"/>
          </a:xfrm>
        </p:spPr>
        <p:txBody>
          <a:bodyPr>
            <a:normAutofit lnSpcReduction="10000"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48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Open Sans" panose="020B0606030504020204" pitchFamily="34" charset="0"/>
              </a:rPr>
              <a:t>As well as working as an output, the LEDs on your micro:bit can also work as an input device </a:t>
            </a:r>
            <a:r>
              <a:rPr lang="en-US" sz="4400" dirty="0">
                <a:latin typeface="Open Sans" panose="020B0606030504020204" pitchFamily="34" charset="0"/>
                <a:hlinkClick r:id="rId3"/>
              </a:rPr>
              <a:t>light sensor</a:t>
            </a:r>
            <a:r>
              <a:rPr lang="en-US" sz="4400" dirty="0">
                <a:latin typeface="Open Sans" panose="020B0606030504020204" pitchFamily="34" charset="0"/>
              </a:rPr>
              <a:t>, measuring the amount of light falling on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Open Sans" panose="020B0606030504020204" pitchFamily="34" charset="0"/>
              </a:rPr>
              <a:t>This means that micro:bit programs can make different things happen depending on how light or dark it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Open Sans" panose="020B0606030504020204" pitchFamily="34" charset="0"/>
              </a:rPr>
              <a:t>The program uses an ‘if… else’ statement to show the sun image only </a:t>
            </a:r>
            <a:r>
              <a:rPr lang="en-US" sz="4400" b="1" dirty="0">
                <a:latin typeface="Open Sans" panose="020B0606030504020204" pitchFamily="34" charset="0"/>
              </a:rPr>
              <a:t>if</a:t>
            </a:r>
            <a:r>
              <a:rPr lang="en-US" sz="4400" dirty="0">
                <a:latin typeface="Open Sans" panose="020B0606030504020204" pitchFamily="34" charset="0"/>
              </a:rPr>
              <a:t> the light level is greater than (&gt;) a certain level. This is known as selection – selecting when different things happen.</a:t>
            </a:r>
          </a:p>
        </p:txBody>
      </p:sp>
    </p:spTree>
    <p:extLst>
      <p:ext uri="{BB962C8B-B14F-4D97-AF65-F5344CB8AC3E}">
        <p14:creationId xmlns:p14="http://schemas.microsoft.com/office/powerpoint/2010/main" val="127665889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681605" y="11419714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5959168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6616812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48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Open Sans" panose="020B0606030504020204" pitchFamily="34" charset="0"/>
              </a:rPr>
              <a:t>Flash this program onto your micro:bit and shine a light source, like a torch, daylight or bright ceiling light on to the micro:bit, and you should see the sun appear.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Open Sans" panose="020B0606030504020204" pitchFamily="34" charset="0"/>
              </a:rPr>
              <a:t>Cover the micro:bit with your hand and the sun icon should vanish.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Open Sans" panose="020B0606030504020204" pitchFamily="34" charset="0"/>
              </a:rPr>
              <a:t>If it doesn’t work, try making the 100 number smaller to suit the lighting where you are.</a:t>
            </a:r>
          </a:p>
        </p:txBody>
      </p:sp>
    </p:spTree>
    <p:extLst>
      <p:ext uri="{BB962C8B-B14F-4D97-AF65-F5344CB8AC3E}">
        <p14:creationId xmlns:p14="http://schemas.microsoft.com/office/powerpoint/2010/main" val="264727189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45A74D-EBD4-C342-9D90-BC823490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If it is raining outside, then I will wear _____________. Else, I will wear ____________.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If it is her 10</a:t>
            </a:r>
            <a:r>
              <a:rPr lang="en-US" sz="4800" baseline="30000" dirty="0"/>
              <a:t>th</a:t>
            </a:r>
            <a:r>
              <a:rPr lang="en-US" sz="4800" dirty="0"/>
              <a:t> birthday, I will buy her a ______________. Else, if it is her 11</a:t>
            </a:r>
            <a:r>
              <a:rPr lang="en-US" sz="4800" baseline="30000" dirty="0"/>
              <a:t>th</a:t>
            </a:r>
            <a:r>
              <a:rPr lang="en-US" sz="4800" dirty="0"/>
              <a:t> birthday, I would buy her a ________________. Else, I would just get her a ________________.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If he is not allergic to tacos, I will make ________________. Else, I will make _______________________.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Coding Concept: If-Then-Else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ACEBC-A3D9-2E43-93A7-41C6EE4AC9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Finish these sentences:</a:t>
            </a:r>
          </a:p>
        </p:txBody>
      </p:sp>
    </p:spTree>
    <p:extLst>
      <p:ext uri="{BB962C8B-B14F-4D97-AF65-F5344CB8AC3E}">
        <p14:creationId xmlns:p14="http://schemas.microsoft.com/office/powerpoint/2010/main" val="230602685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20700502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0ED47-D834-CC46-A271-214E11F4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34" y="3095698"/>
            <a:ext cx="15188536" cy="10083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CE66D-BD5D-EE47-AB6A-6071DCE20804}"/>
              </a:ext>
            </a:extLst>
          </p:cNvPr>
          <p:cNvSpPr txBox="1"/>
          <p:nvPr/>
        </p:nvSpPr>
        <p:spPr>
          <a:xfrm>
            <a:off x="11766666" y="3798618"/>
            <a:ext cx="10624983" cy="433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Read the Code!</a:t>
            </a:r>
          </a:p>
          <a:p>
            <a:endParaRPr lang="en-US" dirty="0"/>
          </a:p>
          <a:p>
            <a:r>
              <a:rPr lang="en-US" dirty="0"/>
              <a:t>For as long as the </a:t>
            </a:r>
            <a:r>
              <a:rPr lang="en-US" dirty="0" err="1"/>
              <a:t>micro:bit</a:t>
            </a:r>
            <a:r>
              <a:rPr lang="en-US" dirty="0"/>
              <a:t> is on:</a:t>
            </a:r>
          </a:p>
          <a:p>
            <a:r>
              <a:rPr lang="en-US" dirty="0"/>
              <a:t>	If the light level is greater than 100, then</a:t>
            </a:r>
          </a:p>
          <a:p>
            <a:r>
              <a:rPr lang="en-US" dirty="0"/>
              <a:t>		Show this picture using LEDs.</a:t>
            </a:r>
          </a:p>
          <a:p>
            <a:r>
              <a:rPr lang="en-US" dirty="0"/>
              <a:t>	Else,</a:t>
            </a:r>
          </a:p>
          <a:p>
            <a:r>
              <a:rPr lang="en-US" dirty="0"/>
              <a:t>		Clear the screen.</a:t>
            </a:r>
          </a:p>
        </p:txBody>
      </p:sp>
    </p:spTree>
    <p:extLst>
      <p:ext uri="{BB962C8B-B14F-4D97-AF65-F5344CB8AC3E}">
        <p14:creationId xmlns:p14="http://schemas.microsoft.com/office/powerpoint/2010/main" val="33767457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226986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0ED47-D834-CC46-A271-214E11F4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34" y="3095698"/>
            <a:ext cx="15188536" cy="10083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CE66D-BD5D-EE47-AB6A-6071DCE20804}"/>
              </a:ext>
            </a:extLst>
          </p:cNvPr>
          <p:cNvSpPr txBox="1"/>
          <p:nvPr/>
        </p:nvSpPr>
        <p:spPr>
          <a:xfrm>
            <a:off x="11766666" y="2914650"/>
            <a:ext cx="10624983" cy="10433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400" b="1" dirty="0"/>
              <a:t>New Input: Light Level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dirty="0"/>
              <a:t>Using the simulator, can you determine the light sensor’s level range?</a:t>
            </a:r>
          </a:p>
          <a:p>
            <a:pPr lvl="1"/>
            <a:endParaRPr lang="en-US" sz="44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400" b="1" dirty="0"/>
              <a:t>If, Then, Else statements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b="1" dirty="0"/>
              <a:t>If “something is true”, then “do this”. 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b="1" dirty="0"/>
              <a:t>Else, “do that”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400" b="1" dirty="0"/>
              <a:t>“Something is true”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b="1" dirty="0"/>
              <a:t>If a number &gt; a target</a:t>
            </a:r>
          </a:p>
          <a:p>
            <a:pPr marL="1656985" lvl="1" indent="-742950">
              <a:buFont typeface="Arial" panose="020B0604020202020204" pitchFamily="34" charset="0"/>
              <a:buChar char="•"/>
            </a:pPr>
            <a:r>
              <a:rPr lang="en-US" sz="4400" b="1" dirty="0"/>
              <a:t>If the given answer = the correct answer</a:t>
            </a:r>
          </a:p>
          <a:p>
            <a:pPr lvl="1"/>
            <a:endParaRPr lang="en-US" b="1" dirty="0"/>
          </a:p>
          <a:p>
            <a:pPr marL="1656985" lvl="1" indent="-7429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12412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02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404526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Show an animated sun when light falls on your </a:t>
            </a:r>
            <a:r>
              <a:rPr lang="en-US" b="0" dirty="0" err="1"/>
              <a:t>micro:bit</a:t>
            </a:r>
            <a:r>
              <a:rPr 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64662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CC4B-C9AC-974F-B101-52BC2CAB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BADGE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13DF1-FCBF-6B4F-A170-D8C7F009F2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Write Your Own </a:t>
            </a:r>
            <a:r>
              <a:rPr lang="en-US" dirty="0" err="1"/>
              <a:t>Micro:Bit</a:t>
            </a:r>
            <a:r>
              <a:rPr lang="en-US" dirty="0"/>
              <a:t> Program for Kids Afraid of the Dark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69A1EF-CA34-9E47-A43C-2C116232D8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301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1FE496-D982-9D4D-8F78-4B7CAD74E3F6}"/>
              </a:ext>
            </a:extLst>
          </p:cNvPr>
          <p:cNvSpPr/>
          <p:nvPr/>
        </p:nvSpPr>
        <p:spPr>
          <a:xfrm>
            <a:off x="9806151" y="6320250"/>
            <a:ext cx="132115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YOUR MISSION</a:t>
            </a:r>
          </a:p>
          <a:p>
            <a:r>
              <a:rPr lang="en-US" sz="4800" dirty="0"/>
              <a:t>Use your micro: bit to make a nightlight that turns on when it is dark!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6011505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3105370" cy="3461446"/>
          </a:xfrm>
        </p:spPr>
        <p:txBody>
          <a:bodyPr/>
          <a:lstStyle/>
          <a:p>
            <a:r>
              <a:rPr lang="en-US" dirty="0"/>
              <a:t>PART III: Accelerometer Games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start making!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54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27C857-78B9-794C-BCA4-395B46C9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6" y="4143374"/>
            <a:ext cx="21784234" cy="877252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Project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How Does it Work?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Read the Code and Start Making!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Share it!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Improve it!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799AA3-477A-C045-97CF-8BCB03F2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MAKER STEPS!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43807-05B2-6946-9830-B993DFBA03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Follow these steps for each of our projects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E2C0A-1409-9A4F-B090-89D39F0ED8E3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7869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04E238-A85C-974A-A2F8-E6CB36FC59B3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nline Media 2" descr="micro:bit accelerometer">
            <a:hlinkClick r:id="" action="ppaction://media"/>
            <a:extLst>
              <a:ext uri="{FF2B5EF4-FFF2-40B4-BE49-F238E27FC236}">
                <a16:creationId xmlns:a16="http://schemas.microsoft.com/office/drawing/2014/main" id="{668E230F-9FC1-2647-AA7E-3EC7919E5DB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43853" y="719364"/>
            <a:ext cx="19072478" cy="107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66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28109-D5A7-9B4B-9DF7-46CBDFFE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687" y="720947"/>
            <a:ext cx="21292963" cy="119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770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21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4675716"/>
            <a:ext cx="9458885" cy="18274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3900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Shake your </a:t>
            </a:r>
            <a:r>
              <a:rPr lang="en-US" b="0" dirty="0" err="1"/>
              <a:t>micro:bit</a:t>
            </a:r>
            <a:r>
              <a:rPr lang="en-US" b="0" dirty="0"/>
              <a:t> to make random numbers</a:t>
            </a:r>
            <a:endParaRPr sz="32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7018423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Real dice (optional)</a:t>
            </a:r>
          </a:p>
        </p:txBody>
      </p:sp>
      <p:pic>
        <p:nvPicPr>
          <p:cNvPr id="5" name="Online Media 4" descr="micro:bit at home: dice show">
            <a:hlinkClick r:id="" action="ppaction://media"/>
            <a:extLst>
              <a:ext uri="{FF2B5EF4-FFF2-40B4-BE49-F238E27FC236}">
                <a16:creationId xmlns:a16="http://schemas.microsoft.com/office/drawing/2014/main" id="{F4E00952-9B61-B542-9A2E-29674FBB97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161282" y="731189"/>
            <a:ext cx="10591347" cy="5984111"/>
          </a:xfrm>
          <a:prstGeom prst="rect">
            <a:avLst/>
          </a:prstGeom>
        </p:spPr>
      </p:pic>
      <p:pic>
        <p:nvPicPr>
          <p:cNvPr id="7" name="Online Media 6" descr="micro:bit at home: dice code">
            <a:hlinkClick r:id="" action="ppaction://media"/>
            <a:extLst>
              <a:ext uri="{FF2B5EF4-FFF2-40B4-BE49-F238E27FC236}">
                <a16:creationId xmlns:a16="http://schemas.microsoft.com/office/drawing/2014/main" id="{9AC9D473-B767-4549-A776-E9DB487CE3B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3077375" y="7000701"/>
            <a:ext cx="10591345" cy="598411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73AC2DF-7A45-BB40-AE07-BB627506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Random Numbers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25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21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311968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8409664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Like the </a:t>
            </a:r>
            <a:r>
              <a:rPr lang="en-US" sz="3600" dirty="0">
                <a:latin typeface="Open Sans" panose="020B0606030504020204" pitchFamily="34" charset="0"/>
                <a:hlinkClick r:id="rId3"/>
              </a:rPr>
              <a:t>Get silly project</a:t>
            </a:r>
            <a:r>
              <a:rPr lang="en-US" sz="3600" dirty="0">
                <a:latin typeface="Open Sans" panose="020B0606030504020204" pitchFamily="34" charset="0"/>
              </a:rPr>
              <a:t> this program uses the micro:bit’s </a:t>
            </a:r>
            <a:r>
              <a:rPr lang="en-US" sz="3600" dirty="0">
                <a:latin typeface="Open Sans" panose="020B0606030504020204" pitchFamily="34" charset="0"/>
                <a:hlinkClick r:id="rId4"/>
              </a:rPr>
              <a:t>accelerometer</a:t>
            </a:r>
            <a:r>
              <a:rPr lang="en-US" sz="3600" dirty="0">
                <a:latin typeface="Open Sans" panose="020B0606030504020204" pitchFamily="34" charset="0"/>
              </a:rPr>
              <a:t> to make something happen when you shake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When you shake your micro:bit, the program selects a random number between 1 and 6 and shows it on the </a:t>
            </a:r>
            <a:r>
              <a:rPr lang="en-US" sz="3600" dirty="0">
                <a:latin typeface="Open Sans" panose="020B0606030504020204" pitchFamily="34" charset="0"/>
                <a:hlinkClick r:id="rId5"/>
              </a:rPr>
              <a:t>LED display</a:t>
            </a:r>
            <a:r>
              <a:rPr lang="en-US" sz="3600" dirty="0">
                <a:latin typeface="Open Sans" panose="020B060603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It's really hard for computers to make truly random numbers because they’re machines that work precisely and regularly.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Make a tally chart of how often each number comes up. Are these numbers really random? Compare it with real dice.</a:t>
            </a:r>
          </a:p>
        </p:txBody>
      </p:sp>
    </p:spTree>
    <p:extLst>
      <p:ext uri="{BB962C8B-B14F-4D97-AF65-F5344CB8AC3E}">
        <p14:creationId xmlns:p14="http://schemas.microsoft.com/office/powerpoint/2010/main" val="354481372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81302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364FA-97EA-9D43-9475-51B3CD5C0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33" y="3168649"/>
            <a:ext cx="21977014" cy="58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7018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0870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956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Make the number appear for a few seconds, then clear the LED display to save batteries.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Make it roll 2 dice. You can make a random number between 2 and 12, or you can make two random numbers between 1 and 6 and add them together.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b="0" dirty="0"/>
              <a:t>Try both methods and tally how often each score occurs. Does it make a difference? Do some numbers come up more often than others?</a:t>
            </a:r>
          </a:p>
        </p:txBody>
      </p:sp>
    </p:spTree>
    <p:extLst>
      <p:ext uri="{BB962C8B-B14F-4D97-AF65-F5344CB8AC3E}">
        <p14:creationId xmlns:p14="http://schemas.microsoft.com/office/powerpoint/2010/main" val="364795982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4472516"/>
            <a:ext cx="9458885" cy="18274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3900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A dice project that looks like a real die with patterns of dots instead of numbers.</a:t>
            </a:r>
            <a:endParaRPr sz="3500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122CA0-4180-5345-91E5-047BF8B8970A}"/>
              </a:ext>
            </a:extLst>
          </p:cNvPr>
          <p:cNvSpPr txBox="1">
            <a:spLocks/>
          </p:cNvSpPr>
          <p:nvPr/>
        </p:nvSpPr>
        <p:spPr>
          <a:xfrm>
            <a:off x="1990165" y="6815223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Squared paper for designing your own dice faces (optional)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ACFD7-53B8-AB40-8841-A56D0300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136" y="1643750"/>
            <a:ext cx="10910819" cy="908956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ED375D9-8924-AE4E-8D33-9FF94E76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Digital Dice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9273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80919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381568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3441-B788-4D42-AEAF-12DBA1E81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537" y="2914649"/>
            <a:ext cx="20135948" cy="1005707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endParaRPr lang="en-US" sz="115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>
                <a:latin typeface="Open Sans" panose="020B0606030504020204" pitchFamily="34" charset="0"/>
              </a:rPr>
              <a:t>Like the </a:t>
            </a:r>
            <a:r>
              <a:rPr lang="en-US" sz="4800" dirty="0">
                <a:latin typeface="Open Sans" panose="020B0606030504020204" pitchFamily="34" charset="0"/>
                <a:hlinkClick r:id="rId3"/>
              </a:rPr>
              <a:t>Dice project</a:t>
            </a:r>
            <a:r>
              <a:rPr lang="en-US" sz="4800" dirty="0">
                <a:latin typeface="Open Sans" panose="020B0606030504020204" pitchFamily="34" charset="0"/>
              </a:rPr>
              <a:t> this uses the </a:t>
            </a:r>
            <a:r>
              <a:rPr lang="en-US" sz="4800" dirty="0">
                <a:latin typeface="Open Sans" panose="020B0606030504020204" pitchFamily="34" charset="0"/>
                <a:hlinkClick r:id="rId4"/>
              </a:rPr>
              <a:t>accelerometer input</a:t>
            </a:r>
            <a:r>
              <a:rPr lang="en-US" sz="4800" dirty="0">
                <a:latin typeface="Open Sans" panose="020B0606030504020204" pitchFamily="34" charset="0"/>
              </a:rPr>
              <a:t> to trigger the creation of a random number between 1 and 6 and show it on the </a:t>
            </a:r>
            <a:r>
              <a:rPr lang="en-US" sz="4800" dirty="0">
                <a:latin typeface="Open Sans" panose="020B0606030504020204" pitchFamily="34" charset="0"/>
                <a:hlinkClick r:id="rId5"/>
              </a:rPr>
              <a:t>LED display output</a:t>
            </a:r>
            <a:r>
              <a:rPr lang="en-US" sz="4800" dirty="0">
                <a:latin typeface="Open Sans" panose="020B0606030504020204" pitchFamily="34" charset="0"/>
              </a:rPr>
              <a:t> when you shake the micro:bit.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>
                <a:latin typeface="Open Sans" panose="020B0606030504020204" pitchFamily="34" charset="0"/>
              </a:rPr>
              <a:t>Instead of showing a number, this program uses </a:t>
            </a:r>
            <a:r>
              <a:rPr lang="en-US" sz="4800" b="1" dirty="0">
                <a:latin typeface="Open Sans" panose="020B0606030504020204" pitchFamily="34" charset="0"/>
              </a:rPr>
              <a:t>selection</a:t>
            </a:r>
            <a:r>
              <a:rPr lang="en-US" sz="4800" dirty="0">
                <a:latin typeface="Open Sans" panose="020B0606030504020204" pitchFamily="34" charset="0"/>
              </a:rPr>
              <a:t> to show dots on the display to </a:t>
            </a:r>
            <a:r>
              <a:rPr lang="en-US" sz="4800" b="1" dirty="0">
                <a:latin typeface="Open Sans" panose="020B0606030504020204" pitchFamily="34" charset="0"/>
              </a:rPr>
              <a:t>represent</a:t>
            </a:r>
            <a:r>
              <a:rPr lang="en-US" sz="4800" dirty="0">
                <a:latin typeface="Open Sans" panose="020B0606030504020204" pitchFamily="34" charset="0"/>
              </a:rPr>
              <a:t> the numbers, looking like the dots on each face of real dice, depending on which random number was generated.</a:t>
            </a:r>
          </a:p>
          <a:p>
            <a:br>
              <a:rPr lang="en-US" sz="8800" dirty="0">
                <a:latin typeface="Open Sans" panose="020B0606030504020204" pitchFamily="34" charset="0"/>
              </a:rPr>
            </a:br>
            <a:endParaRPr sz="36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6767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21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AA4C48-447B-4C48-867C-D95655E77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9100901"/>
          </a:xfrm>
        </p:spPr>
        <p:txBody>
          <a:bodyPr>
            <a:normAutofit fontScale="77500" lnSpcReduction="20000"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400" b="1" dirty="0"/>
              <a:t>Variables vs. Constants</a:t>
            </a:r>
          </a:p>
          <a:p>
            <a:pPr marL="857250" indent="-8572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A </a:t>
            </a:r>
            <a:r>
              <a:rPr lang="en-US" sz="6400" b="1" dirty="0"/>
              <a:t>number variable </a:t>
            </a:r>
            <a:r>
              <a:rPr lang="en-US" sz="6400" dirty="0"/>
              <a:t>could hold numerical data such as the year, the temperature, or you age.</a:t>
            </a:r>
          </a:p>
          <a:p>
            <a:pPr marL="857250" indent="-8572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 A </a:t>
            </a:r>
            <a:r>
              <a:rPr lang="en-US" sz="6400" b="1" dirty="0"/>
              <a:t>string variable </a:t>
            </a:r>
            <a:r>
              <a:rPr lang="en-US" sz="6400" dirty="0"/>
              <a:t>holds text such as a person’s name, a password, or the day of the week.</a:t>
            </a:r>
          </a:p>
          <a:p>
            <a:pPr marL="857250" indent="-8572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A </a:t>
            </a:r>
            <a:r>
              <a:rPr lang="en-US" sz="6400" b="1" dirty="0" err="1"/>
              <a:t>boolean</a:t>
            </a:r>
            <a:r>
              <a:rPr lang="en-US" sz="6400" b="1" dirty="0"/>
              <a:t> variable </a:t>
            </a:r>
            <a:r>
              <a:rPr lang="en-US" sz="6400" dirty="0"/>
              <a:t>has only two values: true or false. </a:t>
            </a:r>
          </a:p>
          <a:p>
            <a:pPr marL="857250" indent="-8572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6400" dirty="0"/>
              <a:t>A </a:t>
            </a:r>
            <a:r>
              <a:rPr lang="en-US" sz="6400" b="1" dirty="0"/>
              <a:t>sprite</a:t>
            </a:r>
            <a:r>
              <a:rPr lang="en-US" sz="6400" dirty="0"/>
              <a:t> is a special variable that represents a single dot on the screen and holds two separate values for the row and column the dot is currently in.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A589F3-07FA-254F-A866-151C4C1ECA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Are Your Friends!</a:t>
            </a:r>
          </a:p>
        </p:txBody>
      </p:sp>
    </p:spTree>
    <p:extLst>
      <p:ext uri="{BB962C8B-B14F-4D97-AF65-F5344CB8AC3E}">
        <p14:creationId xmlns:p14="http://schemas.microsoft.com/office/powerpoint/2010/main" val="6609287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PART I: Sunshine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4081" y="103772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Review LEDs and Animation!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9098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21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A589F3-07FA-254F-A866-151C4C1ECA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Are Your Friends!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283E2-82AC-844A-8239-4D5797D4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460" y="1417928"/>
            <a:ext cx="8941254" cy="117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504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21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20C22-93D7-D646-8DE8-E40ABECFB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67" b="39470"/>
          <a:stretch/>
        </p:blipFill>
        <p:spPr>
          <a:xfrm>
            <a:off x="1894611" y="2302933"/>
            <a:ext cx="9465655" cy="11343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B978A5-0DC7-3D48-9A0C-3B85DB0FCBFF}"/>
              </a:ext>
            </a:extLst>
          </p:cNvPr>
          <p:cNvSpPr txBox="1"/>
          <p:nvPr/>
        </p:nvSpPr>
        <p:spPr>
          <a:xfrm>
            <a:off x="12037600" y="2302933"/>
            <a:ext cx="11780884" cy="710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Read the Code!</a:t>
            </a:r>
          </a:p>
          <a:p>
            <a:endParaRPr lang="en-US" dirty="0"/>
          </a:p>
          <a:p>
            <a:r>
              <a:rPr lang="en-US" dirty="0"/>
              <a:t>When the </a:t>
            </a:r>
            <a:r>
              <a:rPr lang="en-US" dirty="0" err="1"/>
              <a:t>micro:bit</a:t>
            </a:r>
            <a:r>
              <a:rPr lang="en-US" dirty="0"/>
              <a:t> is shaken:</a:t>
            </a:r>
          </a:p>
          <a:p>
            <a:r>
              <a:rPr lang="en-US" dirty="0"/>
              <a:t>	Clear the screen</a:t>
            </a:r>
          </a:p>
          <a:p>
            <a:r>
              <a:rPr lang="en-US" dirty="0"/>
              <a:t>	Set “number” variable to = a random number 	between 1 and 6.</a:t>
            </a:r>
          </a:p>
          <a:p>
            <a:r>
              <a:rPr lang="en-US" dirty="0"/>
              <a:t>	If the randomly selected value for “number” = 1, 	then:</a:t>
            </a:r>
          </a:p>
          <a:p>
            <a:r>
              <a:rPr lang="en-US" dirty="0"/>
              <a:t>		Display this picture with LEDs</a:t>
            </a:r>
          </a:p>
          <a:p>
            <a:r>
              <a:rPr lang="en-US" dirty="0"/>
              <a:t>	Else if the randomly selected value for “number” = 	2, then:</a:t>
            </a:r>
          </a:p>
          <a:p>
            <a:r>
              <a:rPr lang="en-US" dirty="0"/>
              <a:t>		Display this picture with LEDs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E5A3DE9-5E15-3643-B484-2F4E9253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4" y="471725"/>
            <a:ext cx="20397321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98806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5212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20C22-93D7-D646-8DE8-E40ABECF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30" y="0"/>
            <a:ext cx="11048503" cy="13722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D4057-F45C-1845-A1F2-70964C5E4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0387" y="1896523"/>
            <a:ext cx="10658808" cy="118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700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Make the display clear after a few seconds to make the batteries last longer and to make it clear when you have rolled two numbers the same.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Draw your own dot patterns to represent each number.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Make it roll higher numbers. How would you represent them on the 5x5 LED grid display output?</a:t>
            </a:r>
          </a:p>
        </p:txBody>
      </p:sp>
    </p:spTree>
    <p:extLst>
      <p:ext uri="{BB962C8B-B14F-4D97-AF65-F5344CB8AC3E}">
        <p14:creationId xmlns:p14="http://schemas.microsoft.com/office/powerpoint/2010/main" val="211200566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936787" y="11379591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4235453"/>
            <a:ext cx="10296230" cy="23427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dirty="0"/>
              <a:t>Recreate a classic toy from the 1950s with your </a:t>
            </a:r>
            <a:r>
              <a:rPr lang="en-US" sz="3200" b="0" dirty="0" err="1"/>
              <a:t>micro:bit</a:t>
            </a:r>
            <a:r>
              <a:rPr lang="en-US" sz="3200" b="0" dirty="0"/>
              <a:t> and </a:t>
            </a:r>
            <a:r>
              <a:rPr lang="en-US" sz="3200" b="0" dirty="0" err="1"/>
              <a:t>customise</a:t>
            </a:r>
            <a:r>
              <a:rPr lang="en-US" sz="3200" b="0" dirty="0"/>
              <a:t> it to make it your own.</a:t>
            </a:r>
            <a:endParaRPr sz="32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8C36784-D828-104B-A9E2-D2871DD67E01}"/>
              </a:ext>
            </a:extLst>
          </p:cNvPr>
          <p:cNvSpPr txBox="1">
            <a:spLocks/>
          </p:cNvSpPr>
          <p:nvPr/>
        </p:nvSpPr>
        <p:spPr>
          <a:xfrm>
            <a:off x="1990165" y="6578160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Some questions to ask your </a:t>
            </a:r>
            <a:r>
              <a:rPr lang="en-US" sz="3200" b="0" dirty="0" err="1"/>
              <a:t>micro:bit</a:t>
            </a:r>
            <a:endParaRPr lang="en-US" sz="3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85D1F-5ADD-9940-B058-2D00F429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875" y="2914649"/>
            <a:ext cx="10850280" cy="707843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B6B79A3-6C03-4842-B803-AD78F018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Magic 8 Ball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7526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80919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074902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3441-B788-4D42-AEAF-12DBA1E81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537" y="2914649"/>
            <a:ext cx="20135948" cy="10057071"/>
          </a:xfrm>
        </p:spPr>
        <p:txBody>
          <a:bodyPr>
            <a:normAutofit fontScale="92500" lnSpcReduction="20000"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A Magic 8-ball is a toy invented in the USA in the 1950s. Shaped like an oversized pool ball, you ask it a question like ‘will I be rich and famous one day?’, shake the ball and one of 20 different answers randomly appear in a window. Answers can be positive, negative - or somewhere in between.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This program recreates a Magic 8-ball using the micro:bit’s </a:t>
            </a:r>
            <a:r>
              <a:rPr lang="en-US" sz="3600" dirty="0">
                <a:latin typeface="Open Sans" panose="020B0606030504020204" pitchFamily="34" charset="0"/>
                <a:hlinkClick r:id="rId3"/>
              </a:rPr>
              <a:t>accelerometer</a:t>
            </a:r>
            <a:r>
              <a:rPr lang="en-US" sz="3600" dirty="0">
                <a:latin typeface="Open Sans" panose="020B0606030504020204" pitchFamily="34" charset="0"/>
              </a:rPr>
              <a:t>, its ability to make random numbers and its </a:t>
            </a:r>
            <a:r>
              <a:rPr lang="en-US" sz="3600" dirty="0">
                <a:latin typeface="Open Sans" panose="020B0606030504020204" pitchFamily="34" charset="0"/>
                <a:hlinkClick r:id="rId4"/>
              </a:rPr>
              <a:t>LED display</a:t>
            </a:r>
            <a:r>
              <a:rPr lang="en-US" sz="3600" dirty="0">
                <a:latin typeface="Open Sans" panose="020B0606030504020204" pitchFamily="34" charset="0"/>
              </a:rPr>
              <a:t> output to show a tick for yes, a cross for no or a ‘meh’ face for ‘not sure’.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The program generates a random number between 1 and 3 then uses if… then… else… if… statements to make different symbols appear depending on the number. This is known as </a:t>
            </a:r>
            <a:r>
              <a:rPr lang="en-US" sz="3600" b="1" dirty="0">
                <a:latin typeface="Open Sans" panose="020B0606030504020204" pitchFamily="34" charset="0"/>
              </a:rPr>
              <a:t>selection</a:t>
            </a:r>
            <a:r>
              <a:rPr lang="en-US" sz="3600" dirty="0">
                <a:latin typeface="Open Sans" panose="020B060603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If the number is 3, it shows a tick for ‘yes’. If the number is 2, it shows a cross for ‘no’.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The program doesn’t need to check if the number is 1, because if it’s not 3 or 2, it must be 1, in which case it shows a ‘meh’ face for </a:t>
            </a:r>
            <a:r>
              <a:rPr lang="en-US" sz="3600" dirty="0"/>
              <a:t>‘not sure.’</a:t>
            </a:r>
          </a:p>
        </p:txBody>
      </p:sp>
    </p:spTree>
    <p:extLst>
      <p:ext uri="{BB962C8B-B14F-4D97-AF65-F5344CB8AC3E}">
        <p14:creationId xmlns:p14="http://schemas.microsoft.com/office/powerpoint/2010/main" val="106474380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21547168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1155B-17C5-884F-B314-16EDBE99F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52"/>
          <a:stretch/>
        </p:blipFill>
        <p:spPr>
          <a:xfrm>
            <a:off x="2260601" y="2914649"/>
            <a:ext cx="8091713" cy="1076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0C95C-9F59-C04B-B553-5D15470DB5A0}"/>
              </a:ext>
            </a:extLst>
          </p:cNvPr>
          <p:cNvSpPr txBox="1"/>
          <p:nvPr/>
        </p:nvSpPr>
        <p:spPr>
          <a:xfrm>
            <a:off x="11449050" y="3300294"/>
            <a:ext cx="11780884" cy="821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Read the Code</a:t>
            </a:r>
          </a:p>
          <a:p>
            <a:endParaRPr lang="en-US" dirty="0"/>
          </a:p>
          <a:p>
            <a:r>
              <a:rPr lang="en-US" dirty="0"/>
              <a:t>When the </a:t>
            </a:r>
            <a:r>
              <a:rPr lang="en-US" dirty="0" err="1"/>
              <a:t>micro:bit</a:t>
            </a:r>
            <a:r>
              <a:rPr lang="en-US" dirty="0"/>
              <a:t> is shaken:</a:t>
            </a:r>
          </a:p>
          <a:p>
            <a:r>
              <a:rPr lang="en-US" dirty="0"/>
              <a:t>	Clear the screen</a:t>
            </a:r>
          </a:p>
          <a:p>
            <a:r>
              <a:rPr lang="en-US" dirty="0"/>
              <a:t>	Set “number” variable to = a random number 	between 1 and 3.</a:t>
            </a:r>
          </a:p>
          <a:p>
            <a:r>
              <a:rPr lang="en-US" dirty="0"/>
              <a:t>	If the randomly selected value for “number” = 3, 	then:</a:t>
            </a:r>
          </a:p>
          <a:p>
            <a:r>
              <a:rPr lang="en-US" dirty="0"/>
              <a:t>		Display this picture with LEDs</a:t>
            </a:r>
          </a:p>
          <a:p>
            <a:r>
              <a:rPr lang="en-US" dirty="0"/>
              <a:t>	Else if the randomly selected value for “number” = 	2, then:</a:t>
            </a:r>
          </a:p>
          <a:p>
            <a:r>
              <a:rPr lang="en-US" dirty="0"/>
              <a:t>		Display this picture with LEDs</a:t>
            </a:r>
          </a:p>
          <a:p>
            <a:r>
              <a:rPr lang="en-US" dirty="0"/>
              <a:t>	Else:</a:t>
            </a:r>
          </a:p>
          <a:p>
            <a:r>
              <a:rPr lang="en-US" dirty="0"/>
              <a:t>		Display this picture with LEDs</a:t>
            </a:r>
          </a:p>
        </p:txBody>
      </p:sp>
    </p:spTree>
    <p:extLst>
      <p:ext uri="{BB962C8B-B14F-4D97-AF65-F5344CB8AC3E}">
        <p14:creationId xmlns:p14="http://schemas.microsoft.com/office/powerpoint/2010/main" val="211576338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6155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29784" y="1129212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748399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Make the image vanish after a few seconds.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Make the </a:t>
            </a:r>
            <a:r>
              <a:rPr lang="en-US" b="0" dirty="0" err="1"/>
              <a:t>micro:bit</a:t>
            </a:r>
            <a:r>
              <a:rPr lang="en-US" b="0" dirty="0"/>
              <a:t> show different cryptic answers when you shake it, instead of pictures. It could say ‘I am not sure’ or ‘That remains to be seen’.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i="1" dirty="0"/>
              <a:t>Here’s </a:t>
            </a:r>
            <a:r>
              <a:rPr lang="en-US" b="0" i="1" dirty="0">
                <a:hlinkClick r:id="rId3"/>
              </a:rPr>
              <a:t>another way of making a Magic 8-ball using Python</a:t>
            </a:r>
            <a:r>
              <a:rPr lang="en-US" b="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802405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BREAK!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10 jumping jacks, please!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899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AB7929-9F91-4545-81C1-F6420D8CB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63" y="1364807"/>
            <a:ext cx="22034587" cy="115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95957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TIME TO PUT AWAY OUR MICRO:BITS!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0454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6687214"/>
            <a:ext cx="11751314" cy="3461446"/>
          </a:xfrm>
        </p:spPr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9182731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Playing with Even More Sensors!!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45381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0439F6-8BB2-394C-8B13-57600DB9F054}"/>
              </a:ext>
            </a:extLst>
          </p:cNvPr>
          <p:cNvSpPr/>
          <p:nvPr/>
        </p:nvSpPr>
        <p:spPr>
          <a:xfrm>
            <a:off x="11766666" y="1139551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D489C-0A6A-C149-8681-7C8B616E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655" y="962985"/>
            <a:ext cx="21941195" cy="117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5282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599483" y="2990208"/>
            <a:ext cx="110989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Project Videos, Images, and Text: https://</a:t>
            </a:r>
            <a:r>
              <a:rPr lang="en-US" sz="5400" dirty="0" err="1">
                <a:latin typeface="Asap" panose="020F0504030202060203" pitchFamily="34" charset="77"/>
                <a:cs typeface="Cavolini" panose="020B0604020202020204" pitchFamily="34" charset="0"/>
              </a:rPr>
              <a:t>microbit.org</a:t>
            </a:r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/get-started</a:t>
            </a: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509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0858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4167715"/>
            <a:ext cx="9458885" cy="182747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sz="3900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500" b="0" dirty="0"/>
              <a:t>Create your own sun icon for your </a:t>
            </a:r>
            <a:r>
              <a:rPr lang="en-US" sz="3500" b="0" dirty="0" err="1"/>
              <a:t>micro:bit</a:t>
            </a:r>
            <a:r>
              <a:rPr lang="en-US" sz="3500" b="0" dirty="0"/>
              <a:t>.</a:t>
            </a:r>
            <a:endParaRPr sz="35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90165" y="6510422"/>
            <a:ext cx="9458885" cy="811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micro:bit (or MakeCode simulator) with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MakeCode or Python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Battery pack (optional)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dirty="0"/>
              <a:t>Graph paper for making your own designs (optional)</a:t>
            </a:r>
          </a:p>
        </p:txBody>
      </p:sp>
      <p:pic>
        <p:nvPicPr>
          <p:cNvPr id="7170" name="Picture 2" descr="micro:bit showing sun-burst image on its LED display">
            <a:extLst>
              <a:ext uri="{FF2B5EF4-FFF2-40B4-BE49-F238E27FC236}">
                <a16:creationId xmlns:a16="http://schemas.microsoft.com/office/drawing/2014/main" id="{F8EC753D-A5EA-5D47-BFB9-2C0EC8AD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666" y="1510682"/>
            <a:ext cx="11883534" cy="955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BBC2DD0-DC77-884E-BDB1-4A9881CB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0198660" cy="2262532"/>
          </a:xfrm>
        </p:spPr>
        <p:txBody>
          <a:bodyPr>
            <a:normAutofit/>
          </a:bodyPr>
          <a:lstStyle/>
          <a:p>
            <a:r>
              <a:rPr lang="en-US" dirty="0"/>
              <a:t>Step1: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My Only Sunshine</a:t>
            </a:r>
            <a:endParaRPr dirty="0">
              <a:solidFill>
                <a:srgbClr val="0166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440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681605" y="11419714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20327968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15298375" cy="9832460"/>
          </a:xfrm>
        </p:spPr>
        <p:txBody>
          <a:bodyPr>
            <a:normAutofit/>
          </a:bodyPr>
          <a:lstStyle/>
          <a:p>
            <a:pPr marL="685629" indent="-685629">
              <a:lnSpc>
                <a:spcPct val="100000"/>
              </a:lnSpc>
              <a:spcAft>
                <a:spcPts val="0"/>
              </a:spcAft>
            </a:pPr>
            <a:endParaRPr lang="en-US" sz="36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" panose="020B0606030504020204" pitchFamily="34" charset="0"/>
              </a:rPr>
              <a:t>The micro:bit has lots of pictures built in, but sometimes you’ll want to add your 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" panose="020B0606030504020204" pitchFamily="34" charset="0"/>
              </a:rPr>
              <a:t>This program creates a sun image using the micro:bit display's </a:t>
            </a:r>
            <a:r>
              <a:rPr lang="en-US" sz="4000" dirty="0">
                <a:latin typeface="Open Sans" panose="020B0606030504020204" pitchFamily="34" charset="0"/>
                <a:hlinkClick r:id="rId3"/>
              </a:rPr>
              <a:t>5x5 grid of LEDs</a:t>
            </a:r>
            <a:r>
              <a:rPr lang="en-US" sz="4000" dirty="0">
                <a:latin typeface="Open Sans" panose="020B060603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" panose="020B0606030504020204" pitchFamily="34" charset="0"/>
              </a:rPr>
              <a:t>Computers, phones and tablets use small pictures to represent things and ideas using a small number of dots, or pixels, as icons or emojis</a:t>
            </a:r>
          </a:p>
        </p:txBody>
      </p:sp>
    </p:spTree>
    <p:extLst>
      <p:ext uri="{BB962C8B-B14F-4D97-AF65-F5344CB8AC3E}">
        <p14:creationId xmlns:p14="http://schemas.microsoft.com/office/powerpoint/2010/main" val="27159772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7389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8363702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the Code and Start Making!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9F8D-F6A1-FD41-9689-CA80AD02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84" y="2914650"/>
            <a:ext cx="20397320" cy="90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724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398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2883</TotalTime>
  <Words>2803</Words>
  <Application>Microsoft Macintosh PowerPoint</Application>
  <PresentationFormat>Custom</PresentationFormat>
  <Paragraphs>323</Paragraphs>
  <Slides>53</Slides>
  <Notes>51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Asap</vt:lpstr>
      <vt:lpstr>Calibri</vt:lpstr>
      <vt:lpstr>Open Sans</vt:lpstr>
      <vt:lpstr>Raleway Light</vt:lpstr>
      <vt:lpstr>Wingdings</vt:lpstr>
      <vt:lpstr>Flat design</vt:lpstr>
      <vt:lpstr>MicroMakers!</vt:lpstr>
      <vt:lpstr>RECAP!</vt:lpstr>
      <vt:lpstr>RECAP: MAKER STEPS!</vt:lpstr>
      <vt:lpstr>PART I: Sunshine</vt:lpstr>
      <vt:lpstr>PowerPoint Presentation</vt:lpstr>
      <vt:lpstr>Step1: The Project My Only Sunshine</vt:lpstr>
      <vt:lpstr>Step 2: How Does it Work?</vt:lpstr>
      <vt:lpstr>Step 3: Read the Code and Start Making!</vt:lpstr>
      <vt:lpstr>Step 4: Share Your Creation!</vt:lpstr>
      <vt:lpstr>Step 5: Improve It</vt:lpstr>
      <vt:lpstr>Step1: The Project Sunbeam Animation</vt:lpstr>
      <vt:lpstr>Step 2: How Does it Work?</vt:lpstr>
      <vt:lpstr>Step 3: Read the Code and Start Making!</vt:lpstr>
      <vt:lpstr>Step 4: Share Your Creation!</vt:lpstr>
      <vt:lpstr>Step 5: Improve It</vt:lpstr>
      <vt:lpstr>BREAK!</vt:lpstr>
      <vt:lpstr>PART II: Our First Sensors!</vt:lpstr>
      <vt:lpstr>SENSORS!</vt:lpstr>
      <vt:lpstr>PowerPoint Presentation</vt:lpstr>
      <vt:lpstr>Step1: The Project Light Detector</vt:lpstr>
      <vt:lpstr>Step 2: How Does it Work?</vt:lpstr>
      <vt:lpstr>Step 2: How Does it Work?</vt:lpstr>
      <vt:lpstr>New Coding Concept: If-Then-Else</vt:lpstr>
      <vt:lpstr>Step 3: Read the Code and Start Making!</vt:lpstr>
      <vt:lpstr>Step 3: Read the Code and Start Making!</vt:lpstr>
      <vt:lpstr>Step 4: Share Your Creation!</vt:lpstr>
      <vt:lpstr>Step 5: Improve It</vt:lpstr>
      <vt:lpstr>SKILL BADGE</vt:lpstr>
      <vt:lpstr>PART III: Accelerometer Games</vt:lpstr>
      <vt:lpstr>PowerPoint Presentation</vt:lpstr>
      <vt:lpstr>PowerPoint Presentation</vt:lpstr>
      <vt:lpstr>Step 1: The Project Random Numbers</vt:lpstr>
      <vt:lpstr>Step 2: How Does it Work?</vt:lpstr>
      <vt:lpstr>Step 3: Read the Code and Start Making!</vt:lpstr>
      <vt:lpstr>Step 4: Share Your Creation!</vt:lpstr>
      <vt:lpstr>Step 5: Improve It</vt:lpstr>
      <vt:lpstr>Step 1: The Project Digital Dice</vt:lpstr>
      <vt:lpstr>Step 2: How Does it Work?</vt:lpstr>
      <vt:lpstr>Variables</vt:lpstr>
      <vt:lpstr>Variables</vt:lpstr>
      <vt:lpstr>Step 3: Read the Code and Start Making!</vt:lpstr>
      <vt:lpstr>PowerPoint Presentation</vt:lpstr>
      <vt:lpstr>Step 5: Improve It</vt:lpstr>
      <vt:lpstr>Step 1: The Project Magic 8 Ball</vt:lpstr>
      <vt:lpstr>Step 2: How Does it Work?</vt:lpstr>
      <vt:lpstr>Step 3: Read the Code and Start Making!</vt:lpstr>
      <vt:lpstr>Step 4: Share Your Creation!</vt:lpstr>
      <vt:lpstr>Step 5: Improve It</vt:lpstr>
      <vt:lpstr>BREAK!</vt:lpstr>
      <vt:lpstr>TIME TO PUT AWAY OUR MICRO:BITS!</vt:lpstr>
      <vt:lpstr>NEXT TIME</vt:lpstr>
      <vt:lpstr>PowerPoint Presentation</vt:lpstr>
      <vt:lpstr>UNTIL NEXT TIME….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140</cp:revision>
  <dcterms:created xsi:type="dcterms:W3CDTF">2020-05-26T14:48:29Z</dcterms:created>
  <dcterms:modified xsi:type="dcterms:W3CDTF">2021-10-02T15:06:19Z</dcterms:modified>
  <cp:category/>
</cp:coreProperties>
</file>